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61"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6/28/2021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6/28/2021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6/28/2021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m/pin/433893745324744827/"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125294"/>
          </a:xfrm>
        </p:spPr>
        <p:txBody>
          <a:bodyPr>
            <a:normAutofit/>
          </a:bodyPr>
          <a:lstStyle/>
          <a:p>
            <a:pPr algn="ctr"/>
            <a:r>
              <a:rPr lang="en-US" sz="4400" dirty="0">
                <a:latin typeface="Times New Roman" panose="02020603050405020304" pitchFamily="18" charset="0"/>
                <a:cs typeface="Times New Roman" panose="02020603050405020304" pitchFamily="18" charset="0"/>
              </a:rPr>
              <a:t>Morphological aspects of the crystals</a:t>
            </a:r>
          </a:p>
        </p:txBody>
      </p:sp>
      <p:sp>
        <p:nvSpPr>
          <p:cNvPr id="3" name="Subtitle 2"/>
          <p:cNvSpPr>
            <a:spLocks noGrp="1"/>
          </p:cNvSpPr>
          <p:nvPr>
            <p:ph type="subTitle" idx="1"/>
          </p:nvPr>
        </p:nvSpPr>
        <p:spPr>
          <a:xfrm>
            <a:off x="1100051" y="4455620"/>
            <a:ext cx="10058400" cy="1562225"/>
          </a:xfrm>
        </p:spPr>
        <p:txBody>
          <a:bodyPr>
            <a:noAutofit/>
          </a:bodyPr>
          <a:lstStyle/>
          <a:p>
            <a:r>
              <a:rPr lang="en-US" sz="1600" b="1" dirty="0">
                <a:solidFill>
                  <a:schemeClr val="tx1"/>
                </a:solidFill>
                <a:latin typeface="Times New Roman" panose="02020603050405020304" pitchFamily="18" charset="0"/>
                <a:cs typeface="Times New Roman" panose="02020603050405020304" pitchFamily="18" charset="0"/>
              </a:rPr>
              <a:t>Faculty of physics</a:t>
            </a:r>
          </a:p>
          <a:p>
            <a:r>
              <a:rPr lang="en-US" sz="1600" b="1" dirty="0">
                <a:solidFill>
                  <a:schemeClr val="tx1"/>
                </a:solidFill>
                <a:latin typeface="Times New Roman" panose="02020603050405020304" pitchFamily="18" charset="0"/>
                <a:cs typeface="Times New Roman" panose="02020603050405020304" pitchFamily="18" charset="0"/>
              </a:rPr>
              <a:t>Semnan university</a:t>
            </a:r>
          </a:p>
          <a:p>
            <a:r>
              <a:rPr lang="en-US" sz="1600" b="1" dirty="0">
                <a:solidFill>
                  <a:schemeClr val="tx1"/>
                </a:solidFill>
                <a:latin typeface="Times New Roman" panose="02020603050405020304" pitchFamily="18" charset="0"/>
                <a:cs typeface="Times New Roman" panose="02020603050405020304" pitchFamily="18" charset="0"/>
              </a:rPr>
              <a:t>Presenter: Majid </a:t>
            </a:r>
            <a:r>
              <a:rPr lang="en-US" sz="1600" b="1" dirty="0" err="1">
                <a:solidFill>
                  <a:schemeClr val="tx1"/>
                </a:solidFill>
                <a:latin typeface="Times New Roman" panose="02020603050405020304" pitchFamily="18" charset="0"/>
                <a:cs typeface="Times New Roman" panose="02020603050405020304" pitchFamily="18" charset="0"/>
              </a:rPr>
              <a:t>jafar</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tafreshi</a:t>
            </a:r>
            <a:endParaRPr lang="en-US" sz="1600" b="1" dirty="0">
              <a:solidFill>
                <a:schemeClr val="tx1"/>
              </a:solidFill>
              <a:latin typeface="Times New Roman" panose="02020603050405020304" pitchFamily="18" charset="0"/>
              <a:cs typeface="Times New Roman" panose="02020603050405020304" pitchFamily="18" charset="0"/>
            </a:endParaRPr>
          </a:p>
          <a:p>
            <a:r>
              <a:rPr lang="en-US" sz="1600" b="1" dirty="0">
                <a:solidFill>
                  <a:schemeClr val="tx1"/>
                </a:solidFill>
                <a:latin typeface="Times New Roman" panose="02020603050405020304" pitchFamily="18" charset="0"/>
                <a:cs typeface="Times New Roman" panose="02020603050405020304" pitchFamily="18" charset="0"/>
              </a:rPr>
              <a:t>Spring 2021</a:t>
            </a:r>
          </a:p>
        </p:txBody>
      </p:sp>
    </p:spTree>
    <p:extLst>
      <p:ext uri="{BB962C8B-B14F-4D97-AF65-F5344CB8AC3E}">
        <p14:creationId xmlns:p14="http://schemas.microsoft.com/office/powerpoint/2010/main" val="219128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0000"/>
              </a:lnSpc>
            </a:pPr>
            <a:r>
              <a:rPr lang="en-US" dirty="0"/>
              <a:t>It became necessary to understand how crystals  form a wide variety morphologies forms as:</a:t>
            </a:r>
          </a:p>
          <a:p>
            <a:pPr>
              <a:lnSpc>
                <a:spcPct val="10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Polyhedral</a:t>
            </a:r>
          </a:p>
          <a:p>
            <a:pPr>
              <a:lnSpc>
                <a:spcPct val="10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Denderitic</a:t>
            </a:r>
          </a:p>
          <a:p>
            <a:pPr>
              <a:lnSpc>
                <a:spcPct val="10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spherulitic</a:t>
            </a:r>
          </a:p>
          <a:p>
            <a:pPr>
              <a:lnSpc>
                <a:spcPct val="100000"/>
              </a:lnSpc>
              <a:buFont typeface="Wingdings" panose="05000000000000000000" pitchFamily="2" charset="2"/>
              <a:buChar char="v"/>
            </a:pPr>
            <a:endParaRPr lang="en-US" sz="800" b="1" dirty="0">
              <a:latin typeface="Times New Roman" panose="02020603050405020304" pitchFamily="18" charset="0"/>
              <a:cs typeface="Times New Roman" panose="02020603050405020304" pitchFamily="18" charset="0"/>
            </a:endParaRP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Achieved through theories such as:</a:t>
            </a:r>
          </a:p>
          <a:p>
            <a:pPr>
              <a:buFont typeface="Wingdings" panose="05000000000000000000" pitchFamily="2" charset="2"/>
              <a:buChar char="§"/>
            </a:pPr>
            <a:r>
              <a:rPr lang="en-US" dirty="0"/>
              <a:t> Layer growth theory 1930 </a:t>
            </a:r>
            <a:r>
              <a:rPr lang="en-US" dirty="0" err="1"/>
              <a:t>Volmer</a:t>
            </a:r>
            <a:r>
              <a:rPr lang="en-US" dirty="0"/>
              <a:t>, Kossel, </a:t>
            </a:r>
            <a:r>
              <a:rPr lang="en-US" dirty="0" err="1"/>
              <a:t>Stranski</a:t>
            </a:r>
            <a:r>
              <a:rPr lang="en-US" dirty="0"/>
              <a:t>.</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Spiral growth theory 1949 Frank.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Theory of morphological instability 1963, Mullins and </a:t>
            </a:r>
            <a:r>
              <a:rPr lang="en-US" dirty="0" err="1">
                <a:latin typeface="Times New Roman" panose="02020603050405020304" pitchFamily="18" charset="0"/>
                <a:cs typeface="Times New Roman" panose="02020603050405020304" pitchFamily="18" charset="0"/>
              </a:rPr>
              <a:t>Sekera</a:t>
            </a:r>
            <a:r>
              <a:rPr lang="en-US" dirty="0">
                <a:latin typeface="Times New Roman" panose="02020603050405020304" pitchFamily="18" charset="0"/>
                <a:cs typeface="Times New Roman" panose="02020603050405020304" pitchFamily="18" charset="0"/>
              </a:rPr>
              <a:t>.</a:t>
            </a:r>
          </a:p>
          <a:p>
            <a:pPr marL="0" indent="0">
              <a:lnSpc>
                <a:spcPct val="100000"/>
              </a:lnSpc>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05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286603"/>
            <a:ext cx="10328366" cy="1450757"/>
          </a:xfrm>
        </p:spPr>
        <p:txBody>
          <a:bodyPr>
            <a:normAutofit/>
          </a:bodyPr>
          <a:lstStyle/>
          <a:p>
            <a:pPr marL="91440" lvl="0" indent="-91440" algn="ctr">
              <a:lnSpc>
                <a:spcPct val="90000"/>
              </a:lnSpc>
              <a:spcBef>
                <a:spcPts val="1200"/>
              </a:spcBef>
              <a:spcAft>
                <a:spcPts val="200"/>
              </a:spcAft>
              <a:buClr>
                <a:srgbClr val="1CADE4"/>
              </a:buClr>
              <a:buSzPct val="100000"/>
              <a:buFont typeface="Calibri" panose="020F0502020204030204" pitchFamily="34" charset="0"/>
              <a:buChar char=" "/>
            </a:pPr>
            <a:r>
              <a:rPr lang="en-US" sz="3200" dirty="0">
                <a:solidFill>
                  <a:srgbClr val="FF0000"/>
                </a:solidFill>
                <a:latin typeface="Times New Roman" panose="02020603050405020304" pitchFamily="18" charset="0"/>
                <a:cs typeface="Times New Roman" panose="02020603050405020304" pitchFamily="18" charset="0"/>
              </a:rPr>
              <a:t>In twentieth century</a:t>
            </a:r>
          </a:p>
        </p:txBody>
      </p:sp>
      <p:sp>
        <p:nvSpPr>
          <p:cNvPr id="3" name="Content Placeholder 2"/>
          <p:cNvSpPr>
            <a:spLocks noGrp="1"/>
          </p:cNvSpPr>
          <p:nvPr>
            <p:ph idx="1"/>
          </p:nvPr>
        </p:nvSpPr>
        <p:spPr/>
        <p:txBody>
          <a:bodyPr>
            <a:normAutofit/>
          </a:bodyPr>
          <a:lstStyle/>
          <a:p>
            <a:pPr>
              <a:lnSpc>
                <a:spcPct val="200000"/>
              </a:lnSpc>
            </a:pPr>
            <a:r>
              <a:rPr lang="en-US" sz="2200" dirty="0">
                <a:latin typeface="Times New Roman" panose="02020603050405020304" pitchFamily="18" charset="0"/>
                <a:cs typeface="Times New Roman" panose="02020603050405020304" pitchFamily="18" charset="0"/>
              </a:rPr>
              <a:t>The understanding of the mechanism of the crystal growth progressed experientially.</a:t>
            </a:r>
          </a:p>
          <a:p>
            <a:pPr>
              <a:lnSpc>
                <a:spcPct val="200000"/>
              </a:lnSpc>
            </a:pPr>
            <a:r>
              <a:rPr lang="en-US" sz="2200" dirty="0">
                <a:latin typeface="Times New Roman" panose="02020603050405020304" pitchFamily="18" charset="0"/>
                <a:cs typeface="Times New Roman" panose="02020603050405020304" pitchFamily="18" charset="0"/>
              </a:rPr>
              <a:t>Advances in optical microscopy and electron microscopy made it possible to observe and measure microstructures of the nanometer order.</a:t>
            </a:r>
          </a:p>
          <a:p>
            <a:pPr>
              <a:lnSpc>
                <a:spcPct val="200000"/>
              </a:lnSpc>
            </a:pPr>
            <a:endParaRPr lang="en-US" sz="2200" dirty="0"/>
          </a:p>
        </p:txBody>
      </p:sp>
    </p:spTree>
    <p:extLst>
      <p:ext uri="{BB962C8B-B14F-4D97-AF65-F5344CB8AC3E}">
        <p14:creationId xmlns:p14="http://schemas.microsoft.com/office/powerpoint/2010/main" val="321642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Morphology, perfection, and homogeneity</a:t>
            </a:r>
          </a:p>
        </p:txBody>
      </p:sp>
      <p:sp>
        <p:nvSpPr>
          <p:cNvPr id="3" name="Content Placeholder 2"/>
          <p:cNvSpPr>
            <a:spLocks noGrp="1"/>
          </p:cNvSpPr>
          <p:nvPr>
            <p:ph idx="1"/>
          </p:nvPr>
        </p:nvSpPr>
        <p:spPr>
          <a:xfrm>
            <a:off x="1097280" y="1845734"/>
            <a:ext cx="10058400" cy="4372186"/>
          </a:xfrm>
        </p:spPr>
        <p:txBody>
          <a:bodyPr>
            <a:normAutofit fontScale="925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These properties of a crystal are directly related to how the crystal grows.</a:t>
            </a:r>
          </a:p>
          <a:p>
            <a:pPr algn="just">
              <a:lnSpc>
                <a:spcPct val="150000"/>
              </a:lnSpc>
            </a:pPr>
            <a:r>
              <a:rPr lang="en-US" dirty="0">
                <a:latin typeface="Times New Roman" panose="02020603050405020304" pitchFamily="18" charset="0"/>
                <a:cs typeface="Times New Roman" panose="02020603050405020304" pitchFamily="18" charset="0"/>
              </a:rPr>
              <a:t>Our understanding of the factors determining these parameters provides us information necessary for development of industries.</a:t>
            </a:r>
          </a:p>
          <a:p>
            <a:pPr algn="just">
              <a:lnSpc>
                <a:spcPct val="150000"/>
              </a:lnSpc>
            </a:pPr>
            <a:r>
              <a:rPr lang="en-US" dirty="0">
                <a:latin typeface="Times New Roman" panose="02020603050405020304" pitchFamily="18" charset="0"/>
                <a:cs typeface="Times New Roman" panose="02020603050405020304" pitchFamily="18" charset="0"/>
              </a:rPr>
              <a:t>Since the growth mechanism of crystals have become understood at the atomic level, it has become clear how the:</a:t>
            </a:r>
          </a:p>
          <a:p>
            <a:pPr algn="just">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Micromorphology</a:t>
            </a:r>
            <a:r>
              <a:rPr lang="en-US" dirty="0">
                <a:latin typeface="Times New Roman" panose="02020603050405020304" pitchFamily="18" charset="0"/>
                <a:cs typeface="Times New Roman" panose="02020603050405020304" pitchFamily="18" charset="0"/>
              </a:rPr>
              <a:t> (morphology of growth spirals and etch pits)</a:t>
            </a:r>
          </a:p>
          <a:p>
            <a:pPr algn="just">
              <a:lnSpc>
                <a:spcPct val="150000"/>
              </a:lnSpc>
              <a:buFont typeface="Wingdings" panose="05000000000000000000" pitchFamily="2" charset="2"/>
              <a:buChar char="v"/>
            </a:pPr>
            <a:r>
              <a:rPr lang="en-US" b="1" dirty="0" err="1">
                <a:latin typeface="Times New Roman" panose="02020603050405020304" pitchFamily="18" charset="0"/>
                <a:cs typeface="Times New Roman" panose="02020603050405020304" pitchFamily="18" charset="0"/>
              </a:rPr>
              <a:t>Macromorphology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(polyhedral, skeletal and dendritic forms)</a:t>
            </a:r>
          </a:p>
          <a:p>
            <a:pPr algn="just">
              <a:lnSpc>
                <a:spcPct val="150000"/>
              </a:lnSpc>
            </a:pPr>
            <a:r>
              <a:rPr lang="en-US" dirty="0">
                <a:latin typeface="Times New Roman" panose="02020603050405020304" pitchFamily="18" charset="0"/>
                <a:cs typeface="Times New Roman" panose="02020603050405020304" pitchFamily="18" charset="0"/>
              </a:rPr>
              <a:t>of crystals are determined</a:t>
            </a:r>
          </a:p>
        </p:txBody>
      </p:sp>
    </p:spTree>
    <p:extLst>
      <p:ext uri="{BB962C8B-B14F-4D97-AF65-F5344CB8AC3E}">
        <p14:creationId xmlns:p14="http://schemas.microsoft.com/office/powerpoint/2010/main" val="129519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Complicated and complex systems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Knowledge of:</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the growth mechanism</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Morphology</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Perfection</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Homogeneity of single crystals </a:t>
            </a:r>
          </a:p>
          <a:p>
            <a:r>
              <a:rPr lang="en-US" dirty="0">
                <a:latin typeface="Times New Roman" panose="02020603050405020304" pitchFamily="18" charset="0"/>
                <a:cs typeface="Times New Roman" panose="02020603050405020304" pitchFamily="18" charset="0"/>
              </a:rPr>
              <a:t>Creates a base from which we may understand:</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morphology exhibited by polycrystalline aggregates.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mechanism of formation of textures and structures.</a:t>
            </a:r>
          </a:p>
        </p:txBody>
      </p:sp>
    </p:spTree>
    <p:extLst>
      <p:ext uri="{BB962C8B-B14F-4D97-AF65-F5344CB8AC3E}">
        <p14:creationId xmlns:p14="http://schemas.microsoft.com/office/powerpoint/2010/main" val="343941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Single and </a:t>
            </a:r>
            <a:r>
              <a:rPr lang="en-US" sz="3200" dirty="0" err="1">
                <a:latin typeface="Times New Roman" panose="02020603050405020304" pitchFamily="18" charset="0"/>
                <a:cs typeface="Times New Roman" panose="02020603050405020304" pitchFamily="18" charset="0"/>
              </a:rPr>
              <a:t>polycrystals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50000"/>
              </a:lnSpc>
            </a:pPr>
            <a:r>
              <a:rPr lang="en-US" b="1" dirty="0">
                <a:latin typeface="Times New Roman" panose="02020603050405020304" pitchFamily="18" charset="0"/>
                <a:cs typeface="Times New Roman" panose="02020603050405020304" pitchFamily="18" charset="0"/>
              </a:rPr>
              <a:t>Single crystal:</a:t>
            </a:r>
          </a:p>
          <a:p>
            <a:pPr>
              <a:lnSpc>
                <a:spcPct val="150000"/>
              </a:lnSpc>
            </a:pPr>
            <a:r>
              <a:rPr lang="en-US" dirty="0">
                <a:latin typeface="Times New Roman" panose="02020603050405020304" pitchFamily="18" charset="0"/>
                <a:cs typeface="Times New Roman" panose="02020603050405020304" pitchFamily="18" charset="0"/>
              </a:rPr>
              <a:t>When there is no distortion in the structure or no change in orientation throughout a crystal.</a:t>
            </a:r>
          </a:p>
          <a:p>
            <a:pPr>
              <a:lnSpc>
                <a:spcPct val="150000"/>
              </a:lnSpc>
            </a:pPr>
            <a:r>
              <a:rPr lang="en-US" b="1" dirty="0">
                <a:latin typeface="Times New Roman" panose="02020603050405020304" pitchFamily="18" charset="0"/>
                <a:cs typeface="Times New Roman" panose="02020603050405020304" pitchFamily="18" charset="0"/>
              </a:rPr>
              <a:t>polycrystalline aggregate:</a:t>
            </a:r>
          </a:p>
          <a:p>
            <a:pPr>
              <a:lnSpc>
                <a:spcPct val="150000"/>
              </a:lnSpc>
            </a:pPr>
            <a:r>
              <a:rPr lang="en-US" dirty="0">
                <a:latin typeface="Times New Roman" panose="02020603050405020304" pitchFamily="18" charset="0"/>
                <a:cs typeface="Times New Roman" panose="02020603050405020304" pitchFamily="18" charset="0"/>
              </a:rPr>
              <a:t>A solid consisting of many single crystals with different orientations (metals, rocks and ceramics).</a:t>
            </a:r>
          </a:p>
          <a:p>
            <a:pPr>
              <a:lnSpc>
                <a:spcPct val="150000"/>
              </a:lnSpc>
            </a:pPr>
            <a:r>
              <a:rPr lang="en-US" b="1" dirty="0">
                <a:latin typeface="Times New Roman" panose="02020603050405020304" pitchFamily="18" charset="0"/>
                <a:cs typeface="Times New Roman" panose="02020603050405020304" pitchFamily="18" charset="0"/>
              </a:rPr>
              <a:t>Real crystals (nearly perfect single crystals):</a:t>
            </a:r>
          </a:p>
          <a:p>
            <a:pPr>
              <a:lnSpc>
                <a:spcPct val="150000"/>
              </a:lnSpc>
            </a:pPr>
            <a:r>
              <a:rPr lang="en-US" dirty="0">
                <a:latin typeface="Times New Roman" panose="02020603050405020304" pitchFamily="18" charset="0"/>
                <a:cs typeface="Times New Roman" panose="02020603050405020304" pitchFamily="18" charset="0"/>
              </a:rPr>
              <a:t>A crystal containing various defects and lattice order.</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90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Morphology of crystals</a:t>
            </a:r>
            <a:endParaRPr lang="en-US" sz="3200" dirty="0"/>
          </a:p>
        </p:txBody>
      </p:sp>
      <p:sp>
        <p:nvSpPr>
          <p:cNvPr id="3" name="Content Placeholder 2"/>
          <p:cNvSpPr>
            <a:spLocks noGrp="1"/>
          </p:cNvSpPr>
          <p:nvPr>
            <p:ph idx="1"/>
          </p:nvPr>
        </p:nvSpPr>
        <p:spPr/>
        <p:txBody>
          <a:bodyPr>
            <a:normAutofit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The morphology of single crystals is determined by:</a:t>
            </a:r>
          </a:p>
          <a:p>
            <a:pPr algn="just">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Crystal structure (the internal factors)</a:t>
            </a:r>
          </a:p>
          <a:p>
            <a:pPr algn="just">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Crystal growth conditions</a:t>
            </a:r>
          </a:p>
          <a:p>
            <a:pPr algn="just">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Process of growth (the external factors).</a:t>
            </a:r>
          </a:p>
          <a:p>
            <a:pPr algn="just">
              <a:lnSpc>
                <a:spcPct val="150000"/>
              </a:lnSpc>
            </a:pPr>
            <a:r>
              <a:rPr lang="en-US" dirty="0">
                <a:latin typeface="Times New Roman" panose="02020603050405020304" pitchFamily="18" charset="0"/>
                <a:cs typeface="Times New Roman" panose="02020603050405020304" pitchFamily="18" charset="0"/>
              </a:rPr>
              <a:t>ex. Snow crystals:</a:t>
            </a:r>
          </a:p>
          <a:p>
            <a:pPr algn="just">
              <a:lnSpc>
                <a:spcPct val="150000"/>
              </a:lnSpc>
            </a:pPr>
            <a:r>
              <a:rPr lang="en-US" dirty="0">
                <a:latin typeface="Times New Roman" panose="02020603050405020304" pitchFamily="18" charset="0"/>
                <a:cs typeface="Times New Roman" panose="02020603050405020304" pitchFamily="18" charset="0"/>
              </a:rPr>
              <a:t>Polyhedral forms of the hexagonal prism and hexagonal plates             Familiar dendritic form with branches in six directions</a:t>
            </a:r>
          </a:p>
        </p:txBody>
      </p:sp>
      <p:cxnSp>
        <p:nvCxnSpPr>
          <p:cNvPr id="5" name="Straight Arrow Connector 4"/>
          <p:cNvCxnSpPr/>
          <p:nvPr/>
        </p:nvCxnSpPr>
        <p:spPr>
          <a:xfrm>
            <a:off x="7881257" y="5190309"/>
            <a:ext cx="73152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237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Crystal forms</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origin of the variations in morphology exhibited by the same single crystal.</a:t>
            </a:r>
          </a:p>
          <a:p>
            <a:pPr marL="0" indent="0">
              <a:buNone/>
            </a:pPr>
            <a:r>
              <a:rPr lang="en-US" dirty="0">
                <a:latin typeface="Times New Roman" panose="02020603050405020304" pitchFamily="18" charset="0"/>
                <a:cs typeface="Times New Roman" panose="02020603050405020304" pitchFamily="18" charset="0"/>
              </a:rPr>
              <a:t>Ex. A single crystal might exhibit:</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Polyhedral form bounded by flat crystallography</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 hopper or skeletal form bounded by faces with step-wise depressed center at a face </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Dendritic form</a:t>
            </a:r>
          </a:p>
        </p:txBody>
      </p:sp>
    </p:spTree>
    <p:extLst>
      <p:ext uri="{BB962C8B-B14F-4D97-AF65-F5344CB8AC3E}">
        <p14:creationId xmlns:p14="http://schemas.microsoft.com/office/powerpoint/2010/main" val="380510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299" y="1966927"/>
            <a:ext cx="4676358" cy="402272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438" y="1903238"/>
            <a:ext cx="2290544" cy="15469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982" y="1830863"/>
            <a:ext cx="2211978" cy="16723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076" y="3655774"/>
            <a:ext cx="3458124" cy="2411207"/>
          </a:xfrm>
          <a:prstGeom prst="rect">
            <a:avLst/>
          </a:prstGeom>
        </p:spPr>
      </p:pic>
      <p:sp>
        <p:nvSpPr>
          <p:cNvPr id="11" name="TextBox 10"/>
          <p:cNvSpPr txBox="1"/>
          <p:nvPr/>
        </p:nvSpPr>
        <p:spPr>
          <a:xfrm>
            <a:off x="1175659" y="1093530"/>
            <a:ext cx="963168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Various forms exhibited by crystals</a:t>
            </a:r>
          </a:p>
        </p:txBody>
      </p:sp>
    </p:spTree>
    <p:extLst>
      <p:ext uri="{BB962C8B-B14F-4D97-AF65-F5344CB8AC3E}">
        <p14:creationId xmlns:p14="http://schemas.microsoft.com/office/powerpoint/2010/main" val="249247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origin of the variations</a:t>
            </a:r>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Step patterns</a:t>
            </a:r>
          </a:p>
          <a:p>
            <a:pPr>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Fluctuation in growth rate</a:t>
            </a:r>
          </a:p>
          <a:p>
            <a:pPr>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Growth under small driving force</a:t>
            </a:r>
          </a:p>
          <a:p>
            <a:pPr>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Using seed crystal  </a:t>
            </a:r>
          </a:p>
          <a:p>
            <a:pPr>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Twining and epitaxial growth</a:t>
            </a:r>
          </a:p>
        </p:txBody>
      </p:sp>
    </p:spTree>
    <p:extLst>
      <p:ext uri="{BB962C8B-B14F-4D97-AF65-F5344CB8AC3E}">
        <p14:creationId xmlns:p14="http://schemas.microsoft.com/office/powerpoint/2010/main" val="231178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Tracht and habitus </a:t>
            </a:r>
          </a:p>
        </p:txBody>
      </p:sp>
      <p:sp>
        <p:nvSpPr>
          <p:cNvPr id="3" name="Content Placeholder 2"/>
          <p:cNvSpPr>
            <a:spLocks noGrp="1"/>
          </p:cNvSpPr>
          <p:nvPr>
            <p:ph idx="1"/>
          </p:nvPr>
        </p:nvSpPr>
        <p:spPr/>
        <p:txBody>
          <a:bodyPr/>
          <a:lstStyle/>
          <a:p>
            <a:pPr algn="just">
              <a:lnSpc>
                <a:spcPct val="200000"/>
              </a:lnSpc>
            </a:pPr>
            <a:r>
              <a:rPr lang="en-US" dirty="0">
                <a:latin typeface="Times New Roman" panose="02020603050405020304" pitchFamily="18" charset="0"/>
                <a:cs typeface="Times New Roman" panose="02020603050405020304" pitchFamily="18" charset="0"/>
              </a:rPr>
              <a:t>Polyhedral crystals bounded by flat crystal faces usually take characteristic forms controlled by the symmetry elements of the crystal (point) group to which the crystal belongs and the form and size of the unit cell.</a:t>
            </a:r>
          </a:p>
        </p:txBody>
      </p:sp>
    </p:spTree>
    <p:extLst>
      <p:ext uri="{BB962C8B-B14F-4D97-AF65-F5344CB8AC3E}">
        <p14:creationId xmlns:p14="http://schemas.microsoft.com/office/powerpoint/2010/main" val="73399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What is the crystal? </a:t>
            </a:r>
          </a:p>
        </p:txBody>
      </p:sp>
      <p:sp>
        <p:nvSpPr>
          <p:cNvPr id="3" name="Content Placeholder 2"/>
          <p:cNvSpPr>
            <a:spLocks noGrp="1"/>
          </p:cNvSpPr>
          <p:nvPr>
            <p:ph idx="1"/>
          </p:nvPr>
        </p:nvSpPr>
        <p:spPr/>
        <p:txBody>
          <a:bodyPr/>
          <a:lstStyle/>
          <a:p>
            <a:pPr>
              <a:lnSpc>
                <a:spcPct val="150000"/>
              </a:lnSpc>
            </a:pPr>
            <a:r>
              <a:rPr lang="en-US" b="1" dirty="0">
                <a:latin typeface="Times New Roman" panose="02020603050405020304" pitchFamily="18" charset="0"/>
                <a:cs typeface="Times New Roman" panose="02020603050405020304" pitchFamily="18" charset="0"/>
              </a:rPr>
              <a:t>A historical review:</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most of us call up images of regular, symmetric forms, perhaps the prismatic form of rock-crystal, or the dendritic form of snow crystals. </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We use the term “crystal clear” to imply something transparent and pure.</a:t>
            </a:r>
          </a:p>
          <a:p>
            <a:pPr>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The ancient Greeks used the term crystal (</a:t>
            </a:r>
            <a:r>
              <a:rPr lang="en-US" dirty="0" err="1">
                <a:latin typeface="Times New Roman" panose="02020603050405020304" pitchFamily="18" charset="0"/>
                <a:cs typeface="Times New Roman" panose="02020603050405020304" pitchFamily="18" charset="0"/>
              </a:rPr>
              <a:t>κρνστ</a:t>
            </a:r>
            <a:r>
              <a:rPr lang="en-US" dirty="0">
                <a:latin typeface="Times New Roman" panose="02020603050405020304" pitchFamily="18" charset="0"/>
                <a:cs typeface="Times New Roman" panose="02020603050405020304" pitchFamily="18" charset="0"/>
              </a:rPr>
              <a:t>αλλο) to imply clear, transparent, and hard ice; rock-crystal</a:t>
            </a:r>
          </a:p>
          <a:p>
            <a:pPr algn="just">
              <a:lnSpc>
                <a:spcPct val="150000"/>
              </a:lnSpc>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39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Tracht and habitus </a:t>
            </a:r>
            <a:endParaRPr lang="en-US" sz="3200" dirty="0"/>
          </a:p>
        </p:txBody>
      </p:sp>
      <p:sp>
        <p:nvSpPr>
          <p:cNvPr id="3" name="Content Placeholder 2"/>
          <p:cNvSpPr>
            <a:spLocks noGrp="1"/>
          </p:cNvSpPr>
          <p:nvPr>
            <p:ph idx="1"/>
          </p:nvPr>
        </p:nvSpPr>
        <p:spPr>
          <a:xfrm>
            <a:off x="1097280" y="1845734"/>
            <a:ext cx="10206446" cy="4023360"/>
          </a:xfrm>
        </p:spPr>
        <p:txBody>
          <a:bodyPr/>
          <a:lstStyle/>
          <a:p>
            <a:r>
              <a:rPr lang="en-US" b="1" dirty="0">
                <a:latin typeface="Times New Roman" panose="02020603050405020304" pitchFamily="18" charset="0"/>
                <a:cs typeface="Times New Roman" panose="02020603050405020304" pitchFamily="18" charset="0"/>
              </a:rPr>
              <a:t>a=b=c or </a:t>
            </a:r>
            <a:r>
              <a:rPr lang="en-US" b="1" dirty="0" err="1">
                <a:latin typeface="Times New Roman" panose="02020603050405020304" pitchFamily="18" charset="0"/>
                <a:cs typeface="Times New Roman" panose="02020603050405020304" pitchFamily="18" charset="0"/>
              </a:rPr>
              <a:t>a≈b≈c</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isometric form such as </a:t>
            </a:r>
            <a:r>
              <a:rPr lang="en-US" b="1" dirty="0">
                <a:latin typeface="Times New Roman" panose="02020603050405020304" pitchFamily="18" charset="0"/>
                <a:cs typeface="Times New Roman" panose="02020603050405020304" pitchFamily="18" charset="0"/>
              </a:rPr>
              <a:t>Tetrahedron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Cube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Octahedron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dodecahedron</a:t>
            </a:r>
          </a:p>
          <a:p>
            <a:r>
              <a:rPr lang="en-US" b="1" dirty="0" err="1">
                <a:latin typeface="Times New Roman" panose="02020603050405020304" pitchFamily="18" charset="0"/>
                <a:cs typeface="Times New Roman" panose="02020603050405020304" pitchFamily="18" charset="0"/>
              </a:rPr>
              <a:t>a≈b</a:t>
            </a:r>
            <a:r>
              <a:rPr lang="en-US" b="1" dirty="0">
                <a:latin typeface="Times New Roman" panose="02020603050405020304" pitchFamily="18" charset="0"/>
                <a:cs typeface="Times New Roman" panose="02020603050405020304" pitchFamily="18" charset="0"/>
              </a:rPr>
              <a:t>&lt;c       platy </a:t>
            </a:r>
            <a:r>
              <a:rPr lang="en-US" dirty="0">
                <a:latin typeface="Times New Roman" panose="02020603050405020304" pitchFamily="18" charset="0"/>
                <a:cs typeface="Times New Roman" panose="02020603050405020304" pitchFamily="18" charset="0"/>
              </a:rPr>
              <a:t>form</a:t>
            </a:r>
          </a:p>
          <a:p>
            <a:r>
              <a:rPr lang="en-US" b="1" dirty="0" err="1">
                <a:latin typeface="Times New Roman" panose="02020603050405020304" pitchFamily="18" charset="0"/>
                <a:cs typeface="Times New Roman" panose="02020603050405020304" pitchFamily="18" charset="0"/>
              </a:rPr>
              <a:t>a≈b</a:t>
            </a:r>
            <a:r>
              <a:rPr lang="en-US" b="1" dirty="0">
                <a:latin typeface="Times New Roman" panose="02020603050405020304" pitchFamily="18" charset="0"/>
                <a:cs typeface="Times New Roman" panose="02020603050405020304" pitchFamily="18" charset="0"/>
              </a:rPr>
              <a:t>&gt;c       prismatic </a:t>
            </a:r>
            <a:r>
              <a:rPr lang="en-US" dirty="0">
                <a:latin typeface="Times New Roman" panose="02020603050405020304" pitchFamily="18" charset="0"/>
                <a:cs typeface="Times New Roman" panose="02020603050405020304" pitchFamily="18" charset="0"/>
              </a:rPr>
              <a:t>form</a:t>
            </a:r>
          </a:p>
        </p:txBody>
      </p:sp>
      <p:cxnSp>
        <p:nvCxnSpPr>
          <p:cNvPr id="5" name="Straight Arrow Connector 4"/>
          <p:cNvCxnSpPr/>
          <p:nvPr/>
        </p:nvCxnSpPr>
        <p:spPr>
          <a:xfrm>
            <a:off x="2943496" y="2063931"/>
            <a:ext cx="3396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922416" y="2521131"/>
            <a:ext cx="3396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1922416" y="2969623"/>
            <a:ext cx="3396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4676" y="2479179"/>
            <a:ext cx="2987038" cy="3498289"/>
          </a:xfrm>
          <a:prstGeom prst="rect">
            <a:avLst/>
          </a:prstGeom>
        </p:spPr>
      </p:pic>
    </p:spTree>
    <p:extLst>
      <p:ext uri="{BB962C8B-B14F-4D97-AF65-F5344CB8AC3E}">
        <p14:creationId xmlns:p14="http://schemas.microsoft.com/office/powerpoint/2010/main" val="96011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Example</a:t>
            </a:r>
            <a:endParaRPr lang="en-US" sz="3200" dirty="0"/>
          </a:p>
        </p:txBody>
      </p:sp>
      <p:sp>
        <p:nvSpPr>
          <p:cNvPr id="3" name="Content Placeholder 2"/>
          <p:cNvSpPr>
            <a:spLocks noGrp="1"/>
          </p:cNvSpPr>
          <p:nvPr>
            <p:ph idx="1"/>
          </p:nvPr>
        </p:nvSpPr>
        <p:spPr/>
        <p:txBody>
          <a:bodyPr/>
          <a:lstStyle/>
          <a:p>
            <a:pPr marL="0" indent="0">
              <a:lnSpc>
                <a:spcPct val="150000"/>
              </a:lnSpc>
              <a:buNone/>
            </a:pPr>
            <a:r>
              <a:rPr lang="en-US" b="1" dirty="0">
                <a:latin typeface="Times New Roman" panose="02020603050405020304" pitchFamily="18" charset="0"/>
                <a:cs typeface="Times New Roman" panose="02020603050405020304" pitchFamily="18" charset="0"/>
              </a:rPr>
              <a:t>NaCl</a:t>
            </a:r>
            <a:r>
              <a:rPr lang="en-US"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Grown in aqueous solution gives </a:t>
            </a:r>
            <a:r>
              <a:rPr lang="en-US" b="1" dirty="0">
                <a:latin typeface="Times New Roman" panose="02020603050405020304" pitchFamily="18" charset="0"/>
                <a:cs typeface="Times New Roman" panose="02020603050405020304" pitchFamily="18" charset="0"/>
              </a:rPr>
              <a:t>cubic habit</a:t>
            </a:r>
            <a:r>
              <a:rPr lang="en-US"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Adding Pb or Mn ions impurities gives </a:t>
            </a:r>
            <a:r>
              <a:rPr lang="en-US" b="1" dirty="0">
                <a:latin typeface="Times New Roman" panose="02020603050405020304" pitchFamily="18" charset="0"/>
                <a:cs typeface="Times New Roman" panose="02020603050405020304" pitchFamily="18" charset="0"/>
              </a:rPr>
              <a:t>Octahedral habit.</a:t>
            </a:r>
          </a:p>
          <a:p>
            <a:pPr>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Aqueous solution in wineskin in dry shade, </a:t>
            </a:r>
            <a:r>
              <a:rPr lang="en-US" b="1" dirty="0">
                <a:latin typeface="Times New Roman" panose="02020603050405020304" pitchFamily="18" charset="0"/>
                <a:cs typeface="Times New Roman" panose="02020603050405020304" pitchFamily="18" charset="0"/>
              </a:rPr>
              <a:t>numerous needle </a:t>
            </a:r>
            <a:r>
              <a:rPr lang="en-US" dirty="0">
                <a:latin typeface="Times New Roman" panose="02020603050405020304" pitchFamily="18" charset="0"/>
                <a:cs typeface="Times New Roman" panose="02020603050405020304" pitchFamily="18" charset="0"/>
              </a:rPr>
              <a:t>of NaCl crystals</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334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Unusual Habitus of chalcopyrite (CuFeS</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71" y="2039814"/>
            <a:ext cx="4322427" cy="3713483"/>
          </a:xfrm>
          <a:prstGeom prst="rect">
            <a:avLst/>
          </a:prstGeom>
        </p:spPr>
      </p:pic>
    </p:spTree>
    <p:extLst>
      <p:ext uri="{BB962C8B-B14F-4D97-AF65-F5344CB8AC3E}">
        <p14:creationId xmlns:p14="http://schemas.microsoft.com/office/powerpoint/2010/main" val="3547214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What is Tracht?</a:t>
            </a:r>
          </a:p>
        </p:txBody>
      </p:sp>
      <p:sp>
        <p:nvSpPr>
          <p:cNvPr id="3" name="Content Placeholder 2"/>
          <p:cNvSpPr>
            <a:spLocks noGrp="1"/>
          </p:cNvSpPr>
          <p:nvPr>
            <p:ph idx="1"/>
          </p:nvPr>
        </p:nvSpPr>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Tracht, is applied to describe the variation of forms due to the combination and degree of development of faces within the same category of Habits. </a:t>
            </a:r>
          </a:p>
          <a:p>
            <a:pPr>
              <a:lnSpc>
                <a:spcPct val="150000"/>
              </a:lnSpc>
            </a:pPr>
            <a:r>
              <a:rPr lang="en-US" dirty="0">
                <a:latin typeface="Times New Roman" panose="02020603050405020304" pitchFamily="18" charset="0"/>
                <a:cs typeface="Times New Roman" panose="02020603050405020304" pitchFamily="18" charset="0"/>
              </a:rPr>
              <a:t>In English There is no distinction between Habits and Tracht, but in German it is not the case. </a:t>
            </a:r>
          </a:p>
        </p:txBody>
      </p:sp>
    </p:spTree>
    <p:extLst>
      <p:ext uri="{BB962C8B-B14F-4D97-AF65-F5344CB8AC3E}">
        <p14:creationId xmlns:p14="http://schemas.microsoft.com/office/powerpoint/2010/main" val="91333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Crystal growth</a:t>
            </a:r>
          </a:p>
        </p:txBody>
      </p:sp>
      <p:sp>
        <p:nvSpPr>
          <p:cNvPr id="3" name="Content Placeholder 2"/>
          <p:cNvSpPr>
            <a:spLocks noGrp="1"/>
          </p:cNvSpPr>
          <p:nvPr>
            <p:ph idx="1"/>
          </p:nvPr>
        </p:nvSpPr>
        <p:spPr>
          <a:xfrm>
            <a:off x="1097280" y="1845734"/>
            <a:ext cx="10058400" cy="4433146"/>
          </a:xfrm>
        </p:spPr>
        <p:txBody>
          <a:bodyPr>
            <a:normAutofit fontScale="850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Crystal growth is the process of the birth and development of a solid phase with a regular structure out of a disordered and irregular state. It can be regarded as a first-order phase transition.</a:t>
            </a:r>
          </a:p>
          <a:p>
            <a:pPr algn="just">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Equilibrium thermodynamics versus kinetic thermodynamics: </a:t>
            </a:r>
            <a:r>
              <a:rPr lang="en-US" dirty="0">
                <a:latin typeface="Times New Roman" panose="02020603050405020304" pitchFamily="18" charset="0"/>
                <a:cs typeface="Times New Roman" panose="02020603050405020304" pitchFamily="18" charset="0"/>
              </a:rPr>
              <a:t>The science dealing with the phase transition is thermodynamics.</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Driving force:  </a:t>
            </a:r>
            <a:r>
              <a:rPr lang="en-US" dirty="0">
                <a:latin typeface="Times New Roman" panose="02020603050405020304" pitchFamily="18" charset="0"/>
                <a:cs typeface="Times New Roman" panose="02020603050405020304" pitchFamily="18" charset="0"/>
              </a:rPr>
              <a:t>The degree of departure from the equilibrium state corresponds to the driving force for growth or dissolution to take place. This relates to the difference between the dotted line and the solubility curve indicated by the solid line on the phase diagram</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Heat and mass transfer</a:t>
            </a:r>
          </a:p>
          <a:p>
            <a:pPr algn="just">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Nucleation</a:t>
            </a:r>
          </a:p>
          <a:p>
            <a:pPr algn="just">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Interfaces</a:t>
            </a:r>
          </a:p>
        </p:txBody>
      </p:sp>
    </p:spTree>
    <p:extLst>
      <p:ext uri="{BB962C8B-B14F-4D97-AF65-F5344CB8AC3E}">
        <p14:creationId xmlns:p14="http://schemas.microsoft.com/office/powerpoint/2010/main" val="368506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 Driving force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498" y="1968832"/>
            <a:ext cx="3787468" cy="28196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592" y="1968832"/>
            <a:ext cx="1362385" cy="506373"/>
          </a:xfrm>
          <a:prstGeom prst="rect">
            <a:avLst/>
          </a:prstGeom>
        </p:spPr>
      </p:pic>
      <p:sp>
        <p:nvSpPr>
          <p:cNvPr id="6" name="TextBox 5"/>
          <p:cNvSpPr txBox="1"/>
          <p:nvPr/>
        </p:nvSpPr>
        <p:spPr>
          <a:xfrm>
            <a:off x="8577943" y="2141506"/>
            <a:ext cx="269094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Growth from vapor phase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441" y="2706677"/>
            <a:ext cx="3392542" cy="1860426"/>
          </a:xfrm>
          <a:prstGeom prst="rect">
            <a:avLst/>
          </a:prstGeom>
        </p:spPr>
      </p:pic>
      <p:sp>
        <p:nvSpPr>
          <p:cNvPr id="8" name="TextBox 7"/>
          <p:cNvSpPr txBox="1"/>
          <p:nvPr/>
        </p:nvSpPr>
        <p:spPr>
          <a:xfrm>
            <a:off x="8641875" y="3126492"/>
            <a:ext cx="301316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Growth from solution phase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441" y="4567103"/>
            <a:ext cx="2645581" cy="466125"/>
          </a:xfrm>
          <a:prstGeom prst="rect">
            <a:avLst/>
          </a:prstGeom>
        </p:spPr>
      </p:pic>
      <p:sp>
        <p:nvSpPr>
          <p:cNvPr id="10" name="TextBox 9"/>
          <p:cNvSpPr txBox="1"/>
          <p:nvPr/>
        </p:nvSpPr>
        <p:spPr>
          <a:xfrm>
            <a:off x="8647615" y="4615489"/>
            <a:ext cx="301316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Growth from melt phase</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441" y="5141868"/>
            <a:ext cx="2744455" cy="49098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7441" y="5880512"/>
            <a:ext cx="2744455" cy="417360"/>
          </a:xfrm>
          <a:prstGeom prst="rect">
            <a:avLst/>
          </a:prstGeom>
        </p:spPr>
      </p:pic>
      <p:sp>
        <p:nvSpPr>
          <p:cNvPr id="13" name="Left Brace 12"/>
          <p:cNvSpPr/>
          <p:nvPr/>
        </p:nvSpPr>
        <p:spPr>
          <a:xfrm>
            <a:off x="5447441" y="2697968"/>
            <a:ext cx="91210" cy="186042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9711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Nucleation</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b="1" dirty="0">
                <a:latin typeface="Times New Roman" panose="02020603050405020304" pitchFamily="18" charset="0"/>
                <a:cs typeface="Times New Roman" panose="02020603050405020304" pitchFamily="18" charset="0"/>
              </a:rPr>
              <a:t>Three processes of crystal growth:</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driving force is applied, which causes the process to proceed by the formation of a supersaturated or </a:t>
            </a:r>
            <a:r>
              <a:rPr lang="en-US" dirty="0" err="1">
                <a:latin typeface="Times New Roman" panose="02020603050405020304" pitchFamily="18" charset="0"/>
                <a:cs typeface="Times New Roman" panose="02020603050405020304" pitchFamily="18" charset="0"/>
              </a:rPr>
              <a:t>supercooled</a:t>
            </a:r>
            <a:r>
              <a:rPr lang="en-US" dirty="0">
                <a:latin typeface="Times New Roman" panose="02020603050405020304" pitchFamily="18" charset="0"/>
                <a:cs typeface="Times New Roman" panose="02020603050405020304" pitchFamily="18" charset="0"/>
              </a:rPr>
              <a:t> state.</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Particles smaller than a critical size, which may be referred to as clusters, are formed in the system. Some of these clusters, out of the many that repeatedly come together and part again, may by chance grow larger than the critical size. The process that describes the situation up to the point where the particles reach critical size may be called the nucleation stage.</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Once it exceeds the critical size, the particle can grow larger.</a:t>
            </a:r>
          </a:p>
        </p:txBody>
      </p:sp>
    </p:spTree>
    <p:extLst>
      <p:ext uri="{BB962C8B-B14F-4D97-AF65-F5344CB8AC3E}">
        <p14:creationId xmlns:p14="http://schemas.microsoft.com/office/powerpoint/2010/main" val="3260953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Nucleation</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5640" y="1846264"/>
            <a:ext cx="6171938" cy="36722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301" y="5627382"/>
            <a:ext cx="2184616" cy="554643"/>
          </a:xfrm>
          <a:prstGeom prst="rect">
            <a:avLst/>
          </a:prstGeom>
        </p:spPr>
      </p:pic>
    </p:spTree>
    <p:extLst>
      <p:ext uri="{BB962C8B-B14F-4D97-AF65-F5344CB8AC3E}">
        <p14:creationId xmlns:p14="http://schemas.microsoft.com/office/powerpoint/2010/main" val="411041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Interfaces</a:t>
            </a:r>
            <a:endParaRPr lang="en-US" sz="3200"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After nucleation solute components will be incorporated into the crystal at the expense of much smaller energy than that necessary for nucleation.</a:t>
            </a:r>
          </a:p>
          <a:p>
            <a:pPr algn="just">
              <a:lnSpc>
                <a:spcPct val="150000"/>
              </a:lnSpc>
            </a:pPr>
            <a:r>
              <a:rPr lang="en-US" dirty="0">
                <a:latin typeface="Times New Roman" panose="02020603050405020304" pitchFamily="18" charset="0"/>
                <a:cs typeface="Times New Roman" panose="02020603050405020304" pitchFamily="18" charset="0"/>
              </a:rPr>
              <a:t>Depending on whether interface atomically consists of rough or smooth, growth mechanism will be different.</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The rough interface consist entirely of kinks.</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The smooth interface comprises a flat surface, a small number of steps and a site where step is bent i.e. a kink.</a:t>
            </a: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752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Interfaces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4558" y="2836940"/>
            <a:ext cx="4663844" cy="3452159"/>
          </a:xfrm>
        </p:spPr>
      </p:pic>
      <p:sp>
        <p:nvSpPr>
          <p:cNvPr id="5" name="TextBox 4"/>
          <p:cNvSpPr txBox="1"/>
          <p:nvPr/>
        </p:nvSpPr>
        <p:spPr>
          <a:xfrm>
            <a:off x="1201783" y="1976846"/>
            <a:ext cx="10049691" cy="873572"/>
          </a:xfrm>
          <a:prstGeom prst="rect">
            <a:avLst/>
          </a:prstGeom>
          <a:noFill/>
        </p:spPr>
        <p:txBody>
          <a:bodyPr wrap="square" rtlCol="0">
            <a:spAutoFit/>
          </a:bodyPr>
          <a:lstStyle/>
          <a:p>
            <a:pPr>
              <a:lnSpc>
                <a:spcPct val="150000"/>
              </a:lnSpc>
            </a:pPr>
            <a:r>
              <a:rPr lang="en-US" b="1" dirty="0">
                <a:latin typeface="Times New Roman" panose="02020603050405020304" pitchFamily="18" charset="0"/>
                <a:cs typeface="Times New Roman" panose="02020603050405020304" pitchFamily="18" charset="0"/>
              </a:rPr>
              <a:t>Kossel</a:t>
            </a:r>
            <a:r>
              <a:rPr lang="en-US" dirty="0">
                <a:latin typeface="Times New Roman" panose="02020603050405020304" pitchFamily="18" charset="0"/>
                <a:cs typeface="Times New Roman" panose="02020603050405020304" pitchFamily="18" charset="0"/>
              </a:rPr>
              <a:t> and </a:t>
            </a:r>
            <a:r>
              <a:rPr lang="en-US" b="1" dirty="0" err="1">
                <a:latin typeface="Times New Roman" panose="02020603050405020304" pitchFamily="18" charset="0"/>
                <a:cs typeface="Times New Roman" panose="02020603050405020304" pitchFamily="18" charset="0"/>
              </a:rPr>
              <a:t>Stranski</a:t>
            </a:r>
            <a:r>
              <a:rPr lang="en-US" dirty="0">
                <a:latin typeface="Times New Roman" panose="02020603050405020304" pitchFamily="18" charset="0"/>
                <a:cs typeface="Times New Roman" panose="02020603050405020304" pitchFamily="18" charset="0"/>
              </a:rPr>
              <a:t>, where the first who focused their attention on the interface structure after considering the results obtained by </a:t>
            </a:r>
            <a:r>
              <a:rPr lang="en-US" dirty="0" err="1">
                <a:latin typeface="Times New Roman" panose="02020603050405020304" pitchFamily="18" charset="0"/>
                <a:cs typeface="Times New Roman" panose="02020603050405020304" pitchFamily="18" charset="0"/>
              </a:rPr>
              <a:t>Volmer</a:t>
            </a:r>
            <a:r>
              <a:rPr lang="en-US" dirty="0">
                <a:latin typeface="Times New Roman" panose="02020603050405020304" pitchFamily="18" charset="0"/>
                <a:cs typeface="Times New Roman" panose="02020603050405020304" pitchFamily="18" charset="0"/>
              </a:rPr>
              <a:t> Who demonstrated the existence of surface diffusion.</a:t>
            </a:r>
          </a:p>
        </p:txBody>
      </p:sp>
    </p:spTree>
    <p:extLst>
      <p:ext uri="{BB962C8B-B14F-4D97-AF65-F5344CB8AC3E}">
        <p14:creationId xmlns:p14="http://schemas.microsoft.com/office/powerpoint/2010/main" val="37036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What is the crystal? </a:t>
            </a:r>
          </a:p>
        </p:txBody>
      </p:sp>
      <p:sp>
        <p:nvSpPr>
          <p:cNvPr id="3" name="Content Placeholder 2"/>
          <p:cNvSpPr>
            <a:spLocks noGrp="1"/>
          </p:cNvSpPr>
          <p:nvPr>
            <p:ph idx="1"/>
          </p:nvPr>
        </p:nvSpPr>
        <p:spPr/>
        <p:txBody>
          <a:bodyPr/>
          <a:lstStyle/>
          <a:p>
            <a:pPr>
              <a:lnSpc>
                <a:spcPct val="150000"/>
              </a:lnSpc>
            </a:pPr>
            <a:r>
              <a:rPr lang="en-US" b="1" dirty="0">
                <a:latin typeface="Times New Roman" panose="02020603050405020304" pitchFamily="18" charset="0"/>
                <a:cs typeface="Times New Roman" panose="02020603050405020304" pitchFamily="18" charset="0"/>
              </a:rPr>
              <a:t>A historical review:</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In 1912, Von Laue demonstrated using X-rays that a crystal is constructed of unit</a:t>
            </a:r>
          </a:p>
          <a:p>
            <a:r>
              <a:rPr lang="en-US" dirty="0">
                <a:latin typeface="Times New Roman" panose="02020603050405020304" pitchFamily="18" charset="0"/>
                <a:cs typeface="Times New Roman" panose="02020603050405020304" pitchFamily="18" charset="0"/>
              </a:rPr>
              <a:t>cells, and that it is possible to determine atomic positions by means of diffraction</a:t>
            </a:r>
          </a:p>
          <a:p>
            <a:r>
              <a:rPr lang="en-US" dirty="0">
                <a:latin typeface="Times New Roman" panose="02020603050405020304" pitchFamily="18" charset="0"/>
                <a:cs typeface="Times New Roman" panose="02020603050405020304" pitchFamily="18" charset="0"/>
              </a:rPr>
              <a:t>phenomena.</a:t>
            </a:r>
          </a:p>
          <a:p>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609" y="2556802"/>
            <a:ext cx="1835499" cy="2753249"/>
          </a:xfrm>
          <a:prstGeom prst="rect">
            <a:avLst/>
          </a:prstGeom>
        </p:spPr>
      </p:pic>
    </p:spTree>
    <p:extLst>
      <p:ext uri="{BB962C8B-B14F-4D97-AF65-F5344CB8AC3E}">
        <p14:creationId xmlns:p14="http://schemas.microsoft.com/office/powerpoint/2010/main" val="2543935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426" y="2049979"/>
            <a:ext cx="6424217" cy="1699407"/>
          </a:xfrm>
        </p:spPr>
      </p:pic>
      <p:sp>
        <p:nvSpPr>
          <p:cNvPr id="5" name="TextBox 4"/>
          <p:cNvSpPr txBox="1"/>
          <p:nvPr/>
        </p:nvSpPr>
        <p:spPr>
          <a:xfrm>
            <a:off x="1097280" y="4354286"/>
            <a:ext cx="10119360" cy="1421992"/>
          </a:xfrm>
          <a:prstGeom prst="rect">
            <a:avLst/>
          </a:prstGeom>
          <a:noFill/>
        </p:spPr>
        <p:txBody>
          <a:bodyPr wrap="squar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Schematic to show the layer-by-layer growth model due to two dimensional nucleation. This figure assumes the mode of nucleation to be the mononuclear model. Other models, such as the poly-nuclear or birth and spread models.</a:t>
            </a:r>
          </a:p>
        </p:txBody>
      </p:sp>
    </p:spTree>
    <p:extLst>
      <p:ext uri="{BB962C8B-B14F-4D97-AF65-F5344CB8AC3E}">
        <p14:creationId xmlns:p14="http://schemas.microsoft.com/office/powerpoint/2010/main" val="2221041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 N. Steno, De </a:t>
            </a:r>
            <a:r>
              <a:rPr lang="en-US" sz="1800" dirty="0" err="1">
                <a:latin typeface="Times New Roman" panose="02020603050405020304" pitchFamily="18" charset="0"/>
                <a:cs typeface="Times New Roman" panose="02020603050405020304" pitchFamily="18" charset="0"/>
              </a:rPr>
              <a:t>Solido</a:t>
            </a:r>
            <a:r>
              <a:rPr lang="en-US" sz="1800" dirty="0">
                <a:latin typeface="Times New Roman" panose="02020603050405020304" pitchFamily="18" charset="0"/>
                <a:cs typeface="Times New Roman" panose="02020603050405020304" pitchFamily="18" charset="0"/>
              </a:rPr>
              <a:t> Intra </a:t>
            </a:r>
            <a:r>
              <a:rPr lang="en-US" sz="1800" dirty="0" err="1">
                <a:latin typeface="Times New Roman" panose="02020603050405020304" pitchFamily="18" charset="0"/>
                <a:cs typeface="Times New Roman" panose="02020603050405020304" pitchFamily="18" charset="0"/>
              </a:rPr>
              <a:t>Solidum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Naturaliter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Contento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Dissertationis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Prodromus</a:t>
            </a:r>
            <a:r>
              <a:rPr lang="en-US" sz="1800" dirty="0">
                <a:latin typeface="Times New Roman" panose="02020603050405020304" pitchFamily="18" charset="0"/>
                <a:cs typeface="Times New Roman" panose="02020603050405020304" pitchFamily="18" charset="0"/>
              </a:rPr>
              <a:t>, Florence,1669, trans. J. G. Winter, The </a:t>
            </a:r>
            <a:r>
              <a:rPr lang="en-US" sz="1800" dirty="0" err="1">
                <a:latin typeface="Times New Roman" panose="02020603050405020304" pitchFamily="18" charset="0"/>
                <a:cs typeface="Times New Roman" panose="02020603050405020304" pitchFamily="18" charset="0"/>
              </a:rPr>
              <a:t>Prodromus</a:t>
            </a:r>
            <a:r>
              <a:rPr lang="en-US" sz="1800" dirty="0">
                <a:latin typeface="Times New Roman" panose="02020603050405020304" pitchFamily="18" charset="0"/>
                <a:cs typeface="Times New Roman" panose="02020603050405020304" pitchFamily="18" charset="0"/>
              </a:rPr>
              <a:t> of </a:t>
            </a:r>
            <a:r>
              <a:rPr lang="en-US" sz="1800" dirty="0" err="1">
                <a:latin typeface="Times New Roman" panose="02020603050405020304" pitchFamily="18" charset="0"/>
                <a:cs typeface="Times New Roman" panose="02020603050405020304" pitchFamily="18" charset="0"/>
              </a:rPr>
              <a:t>Nicolous</a:t>
            </a:r>
            <a:r>
              <a:rPr lang="en-US" sz="1800" dirty="0">
                <a:latin typeface="Times New Roman" panose="02020603050405020304" pitchFamily="18" charset="0"/>
                <a:cs typeface="Times New Roman" panose="02020603050405020304" pitchFamily="18" charset="0"/>
              </a:rPr>
              <a:t> Steno’s Dissertation Concerning a Solid Body Enclosed by Process of Nature Within a Solid, New York, </a:t>
            </a:r>
            <a:r>
              <a:rPr lang="en-US" sz="1800" dirty="0" err="1">
                <a:latin typeface="Times New Roman" panose="02020603050405020304" pitchFamily="18" charset="0"/>
                <a:cs typeface="Times New Roman" panose="02020603050405020304" pitchFamily="18" charset="0"/>
              </a:rPr>
              <a:t>Hafner</a:t>
            </a:r>
            <a:r>
              <a:rPr lang="en-US" sz="1800" dirty="0">
                <a:latin typeface="Times New Roman" panose="02020603050405020304" pitchFamily="18" charset="0"/>
                <a:cs typeface="Times New Roman" panose="02020603050405020304" pitchFamily="18" charset="0"/>
              </a:rPr>
              <a:t>, 1968</a:t>
            </a:r>
          </a:p>
          <a:p>
            <a:pPr algn="just">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Sunagawa</a:t>
            </a:r>
            <a:r>
              <a:rPr lang="en-US" sz="1800" dirty="0">
                <a:latin typeface="Times New Roman" panose="02020603050405020304" pitchFamily="18" charset="0"/>
                <a:cs typeface="Times New Roman" panose="02020603050405020304" pitchFamily="18" charset="0"/>
              </a:rPr>
              <a:t>, On the so-called triangular chalcopyrite, Bull. Geol. </a:t>
            </a:r>
            <a:r>
              <a:rPr lang="en-US" sz="1800" dirty="0" err="1">
                <a:latin typeface="Times New Roman" panose="02020603050405020304" pitchFamily="18" charset="0"/>
                <a:cs typeface="Times New Roman" panose="02020603050405020304" pitchFamily="18" charset="0"/>
              </a:rPr>
              <a:t>Surv</a:t>
            </a:r>
            <a:r>
              <a:rPr lang="en-US" sz="1800" dirty="0">
                <a:latin typeface="Times New Roman" panose="02020603050405020304" pitchFamily="18" charset="0"/>
                <a:cs typeface="Times New Roman" panose="02020603050405020304" pitchFamily="18" charset="0"/>
              </a:rPr>
              <a:t>., Japan </a:t>
            </a:r>
            <a:r>
              <a:rPr lang="en-US" sz="1800" b="1"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 1951, 253–67</a:t>
            </a:r>
          </a:p>
          <a:p>
            <a:pPr algn="just">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 I. </a:t>
            </a:r>
            <a:r>
              <a:rPr lang="en-US" sz="1800" dirty="0" err="1">
                <a:latin typeface="Times New Roman" panose="02020603050405020304" pitchFamily="18" charset="0"/>
                <a:cs typeface="Times New Roman" panose="02020603050405020304" pitchFamily="18" charset="0"/>
              </a:rPr>
              <a:t>Sunagawa</a:t>
            </a:r>
            <a:r>
              <a:rPr lang="en-US" sz="1800" dirty="0">
                <a:latin typeface="Times New Roman" panose="02020603050405020304" pitchFamily="18" charset="0"/>
                <a:cs typeface="Times New Roman" panose="02020603050405020304" pitchFamily="18" charset="0"/>
              </a:rPr>
              <a:t>, Variation in crystal habit of pyrite, Rep. Geol. </a:t>
            </a:r>
            <a:r>
              <a:rPr lang="en-US" sz="1800" dirty="0" err="1">
                <a:latin typeface="Times New Roman" panose="02020603050405020304" pitchFamily="18" charset="0"/>
                <a:cs typeface="Times New Roman" panose="02020603050405020304" pitchFamily="18" charset="0"/>
              </a:rPr>
              <a:t>Surv</a:t>
            </a:r>
            <a:r>
              <a:rPr lang="en-US" sz="1800" dirty="0">
                <a:latin typeface="Times New Roman" panose="02020603050405020304" pitchFamily="18" charset="0"/>
                <a:cs typeface="Times New Roman" panose="02020603050405020304" pitchFamily="18" charset="0"/>
              </a:rPr>
              <a:t>., Japan, no. 175, 1957, 41</a:t>
            </a:r>
          </a:p>
          <a:p>
            <a:pPr algn="just">
              <a:lnSpc>
                <a:spcPct val="150000"/>
              </a:lnSpc>
              <a:buFont typeface="Wingdings" panose="05000000000000000000" pitchFamily="2" charset="2"/>
              <a:buChar char="q"/>
            </a:pPr>
            <a:r>
              <a:rPr lang="de-DE" sz="1800" dirty="0">
                <a:latin typeface="Times New Roman" panose="02020603050405020304" pitchFamily="18" charset="0"/>
                <a:cs typeface="Times New Roman" panose="02020603050405020304" pitchFamily="18" charset="0"/>
              </a:rPr>
              <a:t> W. Kossel, Zur Theorie der Kristallwachstums, </a:t>
            </a:r>
            <a:r>
              <a:rPr lang="de-DE" sz="1800" i="1" dirty="0">
                <a:latin typeface="Times New Roman" panose="02020603050405020304" pitchFamily="18" charset="0"/>
                <a:cs typeface="Times New Roman" panose="02020603050405020304" pitchFamily="18" charset="0"/>
              </a:rPr>
              <a:t>Nachur. Ges. Gottingen</a:t>
            </a:r>
            <a:r>
              <a:rPr lang="de-DE" sz="1800" dirty="0">
                <a:latin typeface="Times New Roman" panose="02020603050405020304" pitchFamily="18" charset="0"/>
                <a:cs typeface="Times New Roman" panose="02020603050405020304" pitchFamily="18" charset="0"/>
              </a:rPr>
              <a:t>, </a:t>
            </a:r>
            <a:r>
              <a:rPr lang="de-DE" sz="1800" b="1" dirty="0">
                <a:latin typeface="Times New Roman" panose="02020603050405020304" pitchFamily="18" charset="0"/>
                <a:cs typeface="Times New Roman" panose="02020603050405020304" pitchFamily="18" charset="0"/>
              </a:rPr>
              <a:t>2</a:t>
            </a:r>
            <a:r>
              <a:rPr lang="de-DE" sz="1800" dirty="0">
                <a:latin typeface="Times New Roman" panose="02020603050405020304" pitchFamily="18" charset="0"/>
                <a:cs typeface="Times New Roman" panose="02020603050405020304" pitchFamily="18" charset="0"/>
              </a:rPr>
              <a:t>, 1927, 135–45</a:t>
            </a:r>
          </a:p>
          <a:p>
            <a:pPr algn="just">
              <a:lnSpc>
                <a:spcPct val="150000"/>
              </a:lnSpc>
              <a:buFont typeface="Wingdings" panose="05000000000000000000" pitchFamily="2" charset="2"/>
              <a:buChar char="q"/>
            </a:pPr>
            <a:r>
              <a:rPr lang="de-DE" sz="1800" dirty="0">
                <a:latin typeface="Times New Roman" panose="02020603050405020304" pitchFamily="18" charset="0"/>
                <a:cs typeface="Times New Roman" panose="02020603050405020304" pitchFamily="18" charset="0"/>
              </a:rPr>
              <a:t> I. N. Stranski, Zur Theorie der Kristallwachstums, </a:t>
            </a:r>
            <a:r>
              <a:rPr lang="de-DE" sz="1800" i="1" dirty="0">
                <a:latin typeface="Times New Roman" panose="02020603050405020304" pitchFamily="18" charset="0"/>
                <a:cs typeface="Times New Roman" panose="02020603050405020304" pitchFamily="18" charset="0"/>
              </a:rPr>
              <a:t>Z. Phys. Chem.</a:t>
            </a:r>
            <a:r>
              <a:rPr lang="de-DE" sz="1800" dirty="0">
                <a:latin typeface="Times New Roman" panose="02020603050405020304" pitchFamily="18" charset="0"/>
                <a:cs typeface="Times New Roman" panose="02020603050405020304" pitchFamily="18" charset="0"/>
              </a:rPr>
              <a:t>, </a:t>
            </a:r>
            <a:r>
              <a:rPr lang="de-DE" sz="1800" b="1" dirty="0">
                <a:latin typeface="Times New Roman" panose="02020603050405020304" pitchFamily="18" charset="0"/>
                <a:cs typeface="Times New Roman" panose="02020603050405020304" pitchFamily="18" charset="0"/>
              </a:rPr>
              <a:t>136</a:t>
            </a:r>
            <a:r>
              <a:rPr lang="de-DE" sz="1800" dirty="0">
                <a:latin typeface="Times New Roman" panose="02020603050405020304" pitchFamily="18" charset="0"/>
                <a:cs typeface="Times New Roman" panose="02020603050405020304" pitchFamily="18" charset="0"/>
              </a:rPr>
              <a:t>, 1928, 259–78</a:t>
            </a:r>
          </a:p>
          <a:p>
            <a:pPr algn="just">
              <a:lnSpc>
                <a:spcPct val="150000"/>
              </a:lnSpc>
              <a:buFont typeface="Wingdings" panose="05000000000000000000" pitchFamily="2" charset="2"/>
              <a:buChar char="q"/>
            </a:pPr>
            <a:r>
              <a:rPr lang="de-DE" sz="1800" dirty="0">
                <a:latin typeface="Times New Roman" panose="02020603050405020304" pitchFamily="18" charset="0"/>
                <a:cs typeface="Times New Roman" panose="02020603050405020304" pitchFamily="18" charset="0"/>
              </a:rPr>
              <a:t> M. Volmer, Zum Problem des Kristallwachstums, </a:t>
            </a:r>
            <a:r>
              <a:rPr lang="de-DE" sz="1800" i="1" dirty="0">
                <a:latin typeface="Times New Roman" panose="02020603050405020304" pitchFamily="18" charset="0"/>
                <a:cs typeface="Times New Roman" panose="02020603050405020304" pitchFamily="18" charset="0"/>
              </a:rPr>
              <a:t>Z. Phys. Chem.</a:t>
            </a:r>
            <a:r>
              <a:rPr lang="de-DE" sz="1800" dirty="0">
                <a:latin typeface="Times New Roman" panose="02020603050405020304" pitchFamily="18" charset="0"/>
                <a:cs typeface="Times New Roman" panose="02020603050405020304" pitchFamily="18" charset="0"/>
              </a:rPr>
              <a:t>, </a:t>
            </a:r>
            <a:r>
              <a:rPr lang="de-DE" sz="1800" b="1" dirty="0">
                <a:latin typeface="Times New Roman" panose="02020603050405020304" pitchFamily="18" charset="0"/>
                <a:cs typeface="Times New Roman" panose="02020603050405020304" pitchFamily="18" charset="0"/>
              </a:rPr>
              <a:t>102</a:t>
            </a:r>
            <a:r>
              <a:rPr lang="de-DE" sz="1800" dirty="0">
                <a:latin typeface="Times New Roman" panose="02020603050405020304" pitchFamily="18" charset="0"/>
                <a:cs typeface="Times New Roman" panose="02020603050405020304" pitchFamily="18" charset="0"/>
              </a:rPr>
              <a:t>, 1922, 267–75</a:t>
            </a:r>
            <a:endParaRPr lang="en-US" sz="1800" dirty="0">
              <a:latin typeface="Times New Roman" panose="02020603050405020304" pitchFamily="18" charset="0"/>
              <a:cs typeface="Times New Roman" panose="02020603050405020304" pitchFamily="18" charset="0"/>
            </a:endParaRPr>
          </a:p>
          <a:p>
            <a:pPr algn="just">
              <a:lnSpc>
                <a:spcPct val="15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331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02571" y="2967335"/>
            <a:ext cx="8186858" cy="923330"/>
          </a:xfrm>
          <a:prstGeom prst="rect">
            <a:avLst/>
          </a:prstGeom>
          <a:noFill/>
        </p:spPr>
        <p:txBody>
          <a:bodyPr wrap="none" lIns="91440" tIns="45720" rIns="91440" bIns="45720">
            <a:spAutoFit/>
          </a:bodyPr>
          <a:lstStyle/>
          <a:p>
            <a:pPr algn="ctr"/>
            <a:r>
              <a:rPr lang="en-US" sz="5400" dirty="0">
                <a:latin typeface="Times New Roman" panose="02020603050405020304" pitchFamily="18" charset="0"/>
                <a:cs typeface="Times New Roman" panose="02020603050405020304" pitchFamily="18" charset="0"/>
              </a:rPr>
              <a:t>Thank you for your attention</a:t>
            </a:r>
          </a:p>
        </p:txBody>
      </p:sp>
    </p:spTree>
    <p:extLst>
      <p:ext uri="{BB962C8B-B14F-4D97-AF65-F5344CB8AC3E}">
        <p14:creationId xmlns:p14="http://schemas.microsoft.com/office/powerpoint/2010/main" val="137439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The birth of the concept of crystal growth, </a:t>
            </a:r>
            <a:r>
              <a:rPr lang="en-US" sz="3200" dirty="0">
                <a:solidFill>
                  <a:srgbClr val="FF0000"/>
                </a:solidFill>
                <a:latin typeface="Times New Roman" panose="02020603050405020304" pitchFamily="18" charset="0"/>
                <a:cs typeface="Times New Roman" panose="02020603050405020304" pitchFamily="18" charset="0"/>
              </a:rPr>
              <a:t>seventeenth century</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In the seventeenth century, the Danish anatomist Nicolaus Steno (1638–1687) collected many samples of rock-crystals, and he measured the interfacial angles of hexagonal prisms.</a:t>
            </a:r>
          </a:p>
          <a:p>
            <a:pPr algn="just">
              <a:lnSpc>
                <a:spcPct val="150000"/>
              </a:lnSpc>
            </a:pPr>
            <a:r>
              <a:rPr lang="en-US" dirty="0">
                <a:latin typeface="Times New Roman" panose="02020603050405020304" pitchFamily="18" charset="0"/>
                <a:cs typeface="Times New Roman" panose="02020603050405020304" pitchFamily="18" charset="0"/>
              </a:rPr>
              <a:t>His finding was “law of the constancy of interfacial angles.”</a:t>
            </a: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994" y="3581608"/>
            <a:ext cx="2133600" cy="2509910"/>
          </a:xfrm>
          <a:prstGeom prst="rect">
            <a:avLst/>
          </a:prstGeom>
        </p:spPr>
      </p:pic>
    </p:spTree>
    <p:extLst>
      <p:ext uri="{BB962C8B-B14F-4D97-AF65-F5344CB8AC3E}">
        <p14:creationId xmlns:p14="http://schemas.microsoft.com/office/powerpoint/2010/main" val="394641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Nicolaus Steno put forward two important concepts:</a:t>
            </a:r>
            <a:endParaRPr lang="en-US" sz="3200" dirty="0"/>
          </a:p>
        </p:txBody>
      </p:sp>
      <p:sp>
        <p:nvSpPr>
          <p:cNvPr id="3" name="Content Placeholder 2"/>
          <p:cNvSpPr>
            <a:spLocks noGrp="1"/>
          </p:cNvSpPr>
          <p:nvPr>
            <p:ph idx="1"/>
          </p:nvPr>
        </p:nvSpPr>
        <p:spPr/>
        <p:txBody>
          <a:bodyPr>
            <a:normAutofit/>
          </a:bodyPr>
          <a:lstStyle/>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He argued that rock-crystals were not of organic origin formed by the activity of bacteria in the soil, as was widely believed, but that they grew through the agglutination of tiny particles formed through inorganic processes taking place in high-temperature aqueous solution.</a:t>
            </a:r>
          </a:p>
          <a:p>
            <a:pPr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He explained that the reason why rock-crystals show hexagonal prismatic forms bounded by six triangular faces at the tip and six rectangular faces, and sometimes show tapering prismatic or platy forms, is that the growth rates are different depending on crystallographic direction, i.e. on the different crystal faces.</a:t>
            </a:r>
          </a:p>
        </p:txBody>
      </p:sp>
    </p:spTree>
    <p:extLst>
      <p:ext uri="{BB962C8B-B14F-4D97-AF65-F5344CB8AC3E}">
        <p14:creationId xmlns:p14="http://schemas.microsoft.com/office/powerpoint/2010/main" val="168313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0914" y="1803364"/>
            <a:ext cx="5899363" cy="4509217"/>
          </a:xfrm>
        </p:spPr>
      </p:pic>
    </p:spTree>
    <p:extLst>
      <p:ext uri="{BB962C8B-B14F-4D97-AF65-F5344CB8AC3E}">
        <p14:creationId xmlns:p14="http://schemas.microsoft.com/office/powerpoint/2010/main" val="402199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The birth of the concept of crystal growth, </a:t>
            </a:r>
            <a:r>
              <a:rPr lang="en-US" sz="3200" dirty="0">
                <a:solidFill>
                  <a:srgbClr val="FF0000"/>
                </a:solidFill>
                <a:latin typeface="Times New Roman" panose="02020603050405020304" pitchFamily="18" charset="0"/>
                <a:cs typeface="Times New Roman" panose="02020603050405020304" pitchFamily="18" charset="0"/>
              </a:rPr>
              <a:t>eighteenth century</a:t>
            </a:r>
            <a:endParaRPr lang="en-US" sz="3200" dirty="0">
              <a:solidFill>
                <a:srgbClr val="FF0000"/>
              </a:solidFill>
            </a:endParaRP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In eighteenth century </a:t>
            </a:r>
            <a:r>
              <a:rPr lang="en-US" b="1" dirty="0">
                <a:latin typeface="Times New Roman" panose="02020603050405020304" pitchFamily="18" charset="0"/>
                <a:cs typeface="Times New Roman" panose="02020603050405020304" pitchFamily="18" charset="0"/>
              </a:rPr>
              <a:t>Robert Hooke </a:t>
            </a:r>
            <a:r>
              <a:rPr lang="en-US" dirty="0">
                <a:latin typeface="Times New Roman" panose="02020603050405020304" pitchFamily="18" charset="0"/>
                <a:cs typeface="Times New Roman" panose="02020603050405020304" pitchFamily="18" charset="0"/>
              </a:rPr>
              <a:t>and </a:t>
            </a:r>
            <a:r>
              <a:rPr lang="en-US" b="1" dirty="0">
                <a:solidFill>
                  <a:schemeClr val="tx1"/>
                </a:solidFill>
                <a:latin typeface="Times New Roman" panose="02020603050405020304" pitchFamily="18" charset="0"/>
                <a:cs typeface="Times New Roman" panose="02020603050405020304" pitchFamily="18" charset="0"/>
              </a:rPr>
              <a:t>Villiers de </a:t>
            </a:r>
            <a:r>
              <a:rPr lang="en-US" b="1" dirty="0" err="1">
                <a:solidFill>
                  <a:schemeClr val="tx1"/>
                </a:solidFill>
                <a:latin typeface="Times New Roman" panose="02020603050405020304" pitchFamily="18" charset="0"/>
                <a:cs typeface="Times New Roman" panose="02020603050405020304" pitchFamily="18" charset="0"/>
              </a:rPr>
              <a:t>l’Isle</a:t>
            </a:r>
            <a:r>
              <a:rPr lang="en-US" b="1" dirty="0">
                <a:solidFill>
                  <a:schemeClr val="tx1"/>
                </a:solidFill>
                <a:latin typeface="Times New Roman" panose="02020603050405020304" pitchFamily="18" charset="0"/>
                <a:cs typeface="Times New Roman" panose="02020603050405020304" pitchFamily="18" charset="0"/>
              </a:rPr>
              <a:t>-Adam </a:t>
            </a:r>
            <a:r>
              <a:rPr lang="en-US" dirty="0">
                <a:latin typeface="Times New Roman" panose="02020603050405020304" pitchFamily="18" charset="0"/>
                <a:cs typeface="Times New Roman" panose="02020603050405020304" pitchFamily="18" charset="0"/>
              </a:rPr>
              <a:t>noted for alum (Potassium aluminum sulfate) and NaCl </a:t>
            </a:r>
            <a:r>
              <a:rPr lang="en-US" dirty="0" err="1">
                <a:latin typeface="Times New Roman" panose="02020603050405020304" pitchFamily="18" charset="0"/>
                <a:cs typeface="Times New Roman" panose="02020603050405020304" pitchFamily="18" charset="0"/>
              </a:rPr>
              <a:t>crytals</a:t>
            </a:r>
            <a:r>
              <a:rPr lang="en-US" dirty="0">
                <a:latin typeface="Times New Roman" panose="02020603050405020304" pitchFamily="18" charset="0"/>
                <a:cs typeface="Times New Roman" panose="02020603050405020304" pitchFamily="18" charset="0"/>
              </a:rPr>
              <a:t> different forms when they are grown in different conditions respectively.</a:t>
            </a:r>
          </a:p>
          <a:p>
            <a:pPr algn="just">
              <a:lnSpc>
                <a:spcPct val="150000"/>
              </a:lnSpc>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15" y="3063415"/>
            <a:ext cx="2444566" cy="2914053"/>
          </a:xfrm>
          <a:prstGeom prst="rect">
            <a:avLst/>
          </a:prstGeom>
        </p:spPr>
      </p:pic>
      <p:sp>
        <p:nvSpPr>
          <p:cNvPr id="6" name="TextBox 5"/>
          <p:cNvSpPr txBox="1"/>
          <p:nvPr/>
        </p:nvSpPr>
        <p:spPr>
          <a:xfrm>
            <a:off x="3910148" y="5977468"/>
            <a:ext cx="195942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Robert Hooke</a:t>
            </a:r>
            <a:endParaRPr lang="en-US" dirty="0"/>
          </a:p>
        </p:txBody>
      </p:sp>
      <p:sp>
        <p:nvSpPr>
          <p:cNvPr id="7" name="TextBox 6"/>
          <p:cNvSpPr txBox="1"/>
          <p:nvPr/>
        </p:nvSpPr>
        <p:spPr>
          <a:xfrm>
            <a:off x="6487888" y="5654302"/>
            <a:ext cx="2464526" cy="646331"/>
          </a:xfrm>
          <a:prstGeom prst="rect">
            <a:avLst/>
          </a:prstGeom>
          <a:noFill/>
        </p:spPr>
        <p:txBody>
          <a:bodyPr wrap="square" rtlCol="0">
            <a:spAutoFit/>
          </a:bodyPr>
          <a:lstStyle/>
          <a:p>
            <a:endParaRPr lang="en-US" dirty="0">
              <a:hlinkClick r:id="rId3"/>
            </a:endParaRPr>
          </a:p>
          <a:p>
            <a:r>
              <a:rPr lang="en-US" b="1" dirty="0">
                <a:latin typeface="Times New Roman" panose="02020603050405020304" pitchFamily="18" charset="0"/>
                <a:cs typeface="Times New Roman" panose="02020603050405020304" pitchFamily="18" charset="0"/>
              </a:rPr>
              <a:t>Rome de </a:t>
            </a:r>
            <a:r>
              <a:rPr lang="en-US" b="1" dirty="0" err="1">
                <a:latin typeface="Times New Roman" panose="02020603050405020304" pitchFamily="18" charset="0"/>
                <a:cs typeface="Times New Roman" panose="02020603050405020304" pitchFamily="18" charset="0"/>
              </a:rPr>
              <a:t>l’Isle</a:t>
            </a:r>
            <a:endParaRPr lang="en-US" b="1" dirty="0">
              <a:latin typeface="Times New Roman" panose="02020603050405020304" pitchFamily="18" charset="0"/>
              <a:cs typeface="Times New Roman" panose="02020603050405020304" pitchFamily="18" charset="0"/>
            </a:endParaRPr>
          </a:p>
        </p:txBody>
      </p:sp>
      <p:pic>
        <p:nvPicPr>
          <p:cNvPr id="1026" name="Picture 2" descr="Romé de l'Isle, Jean-Baptiste (1736-1790), author of Metrologie, ou tables  pour servir a l'intelligence des poids et mesures de… | Historical,  Portrait, Numismat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321" y="3063415"/>
            <a:ext cx="1905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16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The birth of the concept of crystal growth, </a:t>
            </a:r>
            <a:r>
              <a:rPr lang="en-US" sz="3200" dirty="0">
                <a:solidFill>
                  <a:srgbClr val="FF0000"/>
                </a:solidFill>
                <a:latin typeface="Times New Roman" panose="02020603050405020304" pitchFamily="18" charset="0"/>
                <a:cs typeface="Times New Roman" panose="02020603050405020304" pitchFamily="18" charset="0"/>
              </a:rPr>
              <a:t>nineteenth century</a:t>
            </a:r>
          </a:p>
        </p:txBody>
      </p:sp>
      <p:sp>
        <p:nvSpPr>
          <p:cNvPr id="3" name="Content Placeholder 2"/>
          <p:cNvSpPr>
            <a:spLocks noGrp="1"/>
          </p:cNvSpPr>
          <p:nvPr>
            <p:ph idx="1"/>
          </p:nvPr>
        </p:nvSpPr>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crystal morphology was systematized to </a:t>
            </a:r>
            <a:r>
              <a:rPr lang="en-US" b="1" dirty="0">
                <a:latin typeface="Times New Roman" panose="02020603050405020304" pitchFamily="18" charset="0"/>
                <a:cs typeface="Times New Roman" panose="02020603050405020304" pitchFamily="18" charset="0"/>
              </a:rPr>
              <a:t>fourteen types of unit cells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seven crystal systems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thirty-two crystal groups.</a:t>
            </a:r>
          </a:p>
          <a:p>
            <a:pPr algn="just">
              <a:lnSpc>
                <a:spcPct val="100000"/>
              </a:lnSpc>
            </a:pP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116" y="2316481"/>
            <a:ext cx="5564776" cy="3998104"/>
          </a:xfrm>
          <a:prstGeom prst="rect">
            <a:avLst/>
          </a:prstGeom>
        </p:spPr>
      </p:pic>
    </p:spTree>
    <p:extLst>
      <p:ext uri="{BB962C8B-B14F-4D97-AF65-F5344CB8AC3E}">
        <p14:creationId xmlns:p14="http://schemas.microsoft.com/office/powerpoint/2010/main" val="377661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lumMod val="75000"/>
                    <a:lumOff val="25000"/>
                  </a:prstClr>
                </a:solidFill>
                <a:latin typeface="Times New Roman" panose="02020603050405020304" pitchFamily="18" charset="0"/>
                <a:cs typeface="Times New Roman" panose="02020603050405020304" pitchFamily="18" charset="0"/>
              </a:rPr>
              <a:t>The birth of the concept of crystal growth, </a:t>
            </a:r>
            <a:r>
              <a:rPr lang="en-US" sz="3200" dirty="0">
                <a:solidFill>
                  <a:srgbClr val="FF0000"/>
                </a:solidFill>
                <a:latin typeface="Times New Roman" panose="02020603050405020304" pitchFamily="18" charset="0"/>
                <a:cs typeface="Times New Roman" panose="02020603050405020304" pitchFamily="18" charset="0"/>
              </a:rPr>
              <a:t>nineteenth century</a:t>
            </a:r>
            <a:endParaRPr lang="en-US" dirty="0"/>
          </a:p>
        </p:txBody>
      </p:sp>
      <p:sp>
        <p:nvSpPr>
          <p:cNvPr id="3" name="Content Placeholder 2"/>
          <p:cNvSpPr>
            <a:spLocks noGrp="1"/>
          </p:cNvSpPr>
          <p:nvPr>
            <p:ph idx="1"/>
          </p:nvPr>
        </p:nvSpPr>
        <p:spPr/>
        <p:txBody>
          <a:bodyPr/>
          <a:lstStyle/>
          <a:p>
            <a:pPr marL="0" indent="0" algn="just">
              <a:lnSpc>
                <a:spcPct val="100000"/>
              </a:lnSpc>
              <a:buNone/>
            </a:pPr>
            <a:r>
              <a:rPr lang="en-US" b="1" dirty="0">
                <a:latin typeface="Times New Roman" panose="02020603050405020304" pitchFamily="18" charset="0"/>
                <a:cs typeface="Times New Roman" panose="02020603050405020304" pitchFamily="18" charset="0"/>
              </a:rPr>
              <a:t>From the mentioned structures</a:t>
            </a:r>
            <a:r>
              <a:rPr lang="en-US" dirty="0">
                <a:solidFill>
                  <a:schemeClr val="tx1"/>
                </a:solidFill>
                <a:latin typeface="Times New Roman" panose="02020603050405020304" pitchFamily="18" charset="0"/>
                <a:cs typeface="Times New Roman" panose="02020603050405020304" pitchFamily="18" charset="0"/>
              </a:rPr>
              <a:t>, two </a:t>
            </a:r>
            <a:r>
              <a:rPr lang="en-US" dirty="0">
                <a:latin typeface="Times New Roman" panose="02020603050405020304" pitchFamily="18" charset="0"/>
                <a:cs typeface="Times New Roman" panose="02020603050405020304" pitchFamily="18" charset="0"/>
              </a:rPr>
              <a:t>following macroscopic treatments on the morphology of crystals emerged.</a:t>
            </a:r>
          </a:p>
          <a:p>
            <a:pPr algn="just">
              <a:lnSpc>
                <a:spcPct val="10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Bravais</a:t>
            </a:r>
            <a:r>
              <a:rPr lang="en-US" dirty="0">
                <a:latin typeface="Times New Roman" panose="02020603050405020304" pitchFamily="18" charset="0"/>
                <a:cs typeface="Times New Roman" panose="02020603050405020304" pitchFamily="18" charset="0"/>
              </a:rPr>
              <a:t> empirical rule, which states that there is a close correlation between the polyhedral forms of a crystal and the lattice type.</a:t>
            </a:r>
          </a:p>
          <a:p>
            <a:pPr algn="just">
              <a:lnSpc>
                <a:spcPct val="10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Theoretical treatments by </a:t>
            </a:r>
            <a:r>
              <a:rPr lang="en-US" b="1" dirty="0">
                <a:latin typeface="Times New Roman" panose="02020603050405020304" pitchFamily="18" charset="0"/>
                <a:cs typeface="Times New Roman" panose="02020603050405020304" pitchFamily="18" charset="0"/>
              </a:rPr>
              <a:t>Gibbs, Curie</a:t>
            </a:r>
            <a:r>
              <a:rPr lang="en-US" dirty="0">
                <a:latin typeface="Times New Roman" panose="02020603050405020304" pitchFamily="18" charset="0"/>
                <a:cs typeface="Times New Roman" panose="02020603050405020304" pitchFamily="18" charset="0"/>
              </a:rPr>
              <a:t>, and </a:t>
            </a:r>
            <a:r>
              <a:rPr lang="en-US" b="1" dirty="0" err="1">
                <a:latin typeface="Times New Roman" panose="02020603050405020304" pitchFamily="18" charset="0"/>
                <a:cs typeface="Times New Roman" panose="02020603050405020304" pitchFamily="18" charset="0"/>
              </a:rPr>
              <a:t>Wulff</a:t>
            </a:r>
            <a:r>
              <a:rPr lang="en-US" dirty="0">
                <a:latin typeface="Times New Roman" panose="02020603050405020304" pitchFamily="18" charset="0"/>
                <a:cs typeface="Times New Roman" panose="02020603050405020304" pitchFamily="18" charset="0"/>
              </a:rPr>
              <a:t> on equilibrium form showed that the equilibrium form of a crystal having anisotropy should be polyhedral, not spherical, as would be expected for the equilibrium form of an isotropic liquid droplet.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406" y="4164225"/>
            <a:ext cx="2187130" cy="2027570"/>
          </a:xfrm>
          <a:prstGeom prst="rect">
            <a:avLst/>
          </a:prstGeom>
        </p:spPr>
      </p:pic>
    </p:spTree>
    <p:extLst>
      <p:ext uri="{BB962C8B-B14F-4D97-AF65-F5344CB8AC3E}">
        <p14:creationId xmlns:p14="http://schemas.microsoft.com/office/powerpoint/2010/main" val="133201888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275</TotalTime>
  <Words>1615</Words>
  <Application>Microsoft Office PowerPoint</Application>
  <PresentationFormat>Widescreen</PresentationFormat>
  <Paragraphs>138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Calibri Light</vt:lpstr>
      <vt:lpstr>Times New Roman</vt:lpstr>
      <vt:lpstr>Wingdings</vt:lpstr>
      <vt:lpstr>Retrospect</vt:lpstr>
      <vt:lpstr>Morphological aspects of the crystals</vt:lpstr>
      <vt:lpstr>What is the crystal? </vt:lpstr>
      <vt:lpstr>What is the crystal? </vt:lpstr>
      <vt:lpstr>The birth of the concept of crystal growth, seventeenth century</vt:lpstr>
      <vt:lpstr>Nicolaus Steno put forward two important concepts:</vt:lpstr>
      <vt:lpstr>PowerPoint Presentation</vt:lpstr>
      <vt:lpstr>The birth of the concept of crystal growth, eighteenth century</vt:lpstr>
      <vt:lpstr>The birth of the concept of crystal growth, nineteenth century</vt:lpstr>
      <vt:lpstr>The birth of the concept of crystal growth, nineteenth century</vt:lpstr>
      <vt:lpstr>PowerPoint Presentation</vt:lpstr>
      <vt:lpstr>In twentieth century</vt:lpstr>
      <vt:lpstr>Morphology, perfection, and homogeneity</vt:lpstr>
      <vt:lpstr>Complicated and complex systems</vt:lpstr>
      <vt:lpstr>Single and polycrystals</vt:lpstr>
      <vt:lpstr>Morphology of crystals</vt:lpstr>
      <vt:lpstr>Crystal forms</vt:lpstr>
      <vt:lpstr>PowerPoint Presentation</vt:lpstr>
      <vt:lpstr>origin of the variations</vt:lpstr>
      <vt:lpstr>Tracht and habitus </vt:lpstr>
      <vt:lpstr>Tracht and habitus </vt:lpstr>
      <vt:lpstr>Example</vt:lpstr>
      <vt:lpstr>Unusual Habitus of chalcopyrite (CuFeS2)</vt:lpstr>
      <vt:lpstr>What is Tracht?</vt:lpstr>
      <vt:lpstr>Crystal growth</vt:lpstr>
      <vt:lpstr> Driving force</vt:lpstr>
      <vt:lpstr>Nucleation</vt:lpstr>
      <vt:lpstr>Nucleation</vt:lpstr>
      <vt:lpstr>Interfaces</vt:lpstr>
      <vt:lpstr>Interfaces</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Morphological aspects of the crystals</dc:title>
  <dc:creator>hadi haji noormohammadi</dc:creator>
  <cp:lastModifiedBy>enayatkhani</cp:lastModifiedBy>
  <cp:revision>101</cp:revision>
  <dcterms:created xsi:type="dcterms:W3CDTF">2021-04-01T07:02:31Z</dcterms:created>
  <dcterms:modified xsi:type="dcterms:W3CDTF">2021-06-28T04:36:18Z</dcterms:modified>
</cp:coreProperties>
</file>